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56" r:id="rId3"/>
    <p:sldId id="263" r:id="rId4"/>
    <p:sldId id="268" r:id="rId5"/>
    <p:sldId id="266" r:id="rId6"/>
    <p:sldId id="259" r:id="rId7"/>
    <p:sldId id="258" r:id="rId8"/>
    <p:sldId id="257" r:id="rId9"/>
    <p:sldId id="275" r:id="rId10"/>
    <p:sldId id="270" r:id="rId11"/>
    <p:sldId id="271" r:id="rId12"/>
    <p:sldId id="272" r:id="rId13"/>
    <p:sldId id="262" r:id="rId14"/>
    <p:sldId id="269" r:id="rId15"/>
    <p:sldId id="26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2892698234685"/>
          <c:y val="7.4613648293963261E-2"/>
          <c:w val="0.79080013201942589"/>
          <c:h val="0.68548923884514434"/>
        </c:manualLayout>
      </c:layout>
      <c:lineChart>
        <c:grouping val="standar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Chikomba</c:v>
                </c:pt>
              </c:strCache>
            </c:strRef>
          </c:tx>
          <c:marker>
            <c:symbol val="none"/>
          </c:marker>
          <c:val>
            <c:numRef>
              <c:f>Sheet3!$C$4:$F$4</c:f>
              <c:numCache>
                <c:formatCode>0.00</c:formatCode>
                <c:ptCount val="4"/>
                <c:pt idx="0">
                  <c:v>81.929999999999993</c:v>
                </c:pt>
                <c:pt idx="1">
                  <c:v>90.312000000000012</c:v>
                </c:pt>
                <c:pt idx="2">
                  <c:v>93.233999999999995</c:v>
                </c:pt>
                <c:pt idx="3">
                  <c:v>94.242000000000004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72-4ACC-95EB-06E7B9ADB575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Hwedza</c:v>
                </c:pt>
              </c:strCache>
            </c:strRef>
          </c:tx>
          <c:marker>
            <c:symbol val="none"/>
          </c:marker>
          <c:val>
            <c:numRef>
              <c:f>Sheet3!$C$5:$F$5</c:f>
              <c:numCache>
                <c:formatCode>0.00</c:formatCode>
                <c:ptCount val="4"/>
                <c:pt idx="0">
                  <c:v>83.240000000000009</c:v>
                </c:pt>
                <c:pt idx="1">
                  <c:v>78.993333333333339</c:v>
                </c:pt>
                <c:pt idx="2">
                  <c:v>88.906666666666666</c:v>
                </c:pt>
                <c:pt idx="3">
                  <c:v>81.59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72-4ACC-95EB-06E7B9ADB575}"/>
            </c:ext>
          </c:extLst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Marondera</c:v>
                </c:pt>
              </c:strCache>
            </c:strRef>
          </c:tx>
          <c:marker>
            <c:symbol val="none"/>
          </c:marker>
          <c:val>
            <c:numRef>
              <c:f>Sheet3!$C$6:$F$6</c:f>
              <c:numCache>
                <c:formatCode>0.00</c:formatCode>
                <c:ptCount val="4"/>
                <c:pt idx="0">
                  <c:v>76.09</c:v>
                </c:pt>
                <c:pt idx="1">
                  <c:v>80.651999999999987</c:v>
                </c:pt>
                <c:pt idx="2">
                  <c:v>87.72999999999999</c:v>
                </c:pt>
                <c:pt idx="3">
                  <c:v>89.240000000000023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72-4ACC-95EB-06E7B9ADB575}"/>
            </c:ext>
          </c:extLst>
        </c:ser>
        <c:ser>
          <c:idx val="3"/>
          <c:order val="3"/>
          <c:tx>
            <c:strRef>
              <c:f>Sheet3!$B$7</c:f>
              <c:strCache>
                <c:ptCount val="1"/>
                <c:pt idx="0">
                  <c:v>Mutoko</c:v>
                </c:pt>
              </c:strCache>
            </c:strRef>
          </c:tx>
          <c:marker>
            <c:symbol val="none"/>
          </c:marker>
          <c:val>
            <c:numRef>
              <c:f>Sheet3!$C$7:$F$7</c:f>
              <c:numCache>
                <c:formatCode>0.00</c:formatCode>
                <c:ptCount val="4"/>
                <c:pt idx="0">
                  <c:v>77.891999999999996</c:v>
                </c:pt>
                <c:pt idx="1">
                  <c:v>78.631999999999991</c:v>
                </c:pt>
                <c:pt idx="2">
                  <c:v>90.197999999999993</c:v>
                </c:pt>
                <c:pt idx="3">
                  <c:v>90.141999999999996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572-4ACC-95EB-06E7B9ADB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076944"/>
        <c:axId val="348076552"/>
      </c:lineChart>
      <c:catAx>
        <c:axId val="34807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348076552"/>
        <c:crosses val="autoZero"/>
        <c:auto val="1"/>
        <c:lblAlgn val="ctr"/>
        <c:lblOffset val="100"/>
        <c:noMultiLvlLbl val="0"/>
      </c:catAx>
      <c:valAx>
        <c:axId val="34807655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34807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804484699528169E-2"/>
          <c:y val="0.83278057742782163"/>
          <c:w val="0.84724561163958634"/>
          <c:h val="0.134438845144356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21634905102163"/>
          <c:y val="4.9501572204464536E-2"/>
          <c:w val="0.7697290684327377"/>
          <c:h val="0.71471504964622568"/>
        </c:manualLayout>
      </c:layout>
      <c:lineChart>
        <c:grouping val="standard"/>
        <c:varyColors val="0"/>
        <c:ser>
          <c:idx val="0"/>
          <c:order val="0"/>
          <c:tx>
            <c:strRef>
              <c:f>Sheet3!$B$8</c:f>
              <c:strCache>
                <c:ptCount val="1"/>
                <c:pt idx="0">
                  <c:v>Makonde</c:v>
                </c:pt>
              </c:strCache>
            </c:strRef>
          </c:tx>
          <c:marker>
            <c:symbol val="none"/>
          </c:marker>
          <c:val>
            <c:numRef>
              <c:f>Sheet3!$C$8:$F$8</c:f>
              <c:numCache>
                <c:formatCode>0.00</c:formatCode>
                <c:ptCount val="4"/>
                <c:pt idx="0">
                  <c:v>78.96875</c:v>
                </c:pt>
                <c:pt idx="1">
                  <c:v>77.43125000000002</c:v>
                </c:pt>
                <c:pt idx="2">
                  <c:v>80.462499999999991</c:v>
                </c:pt>
                <c:pt idx="3">
                  <c:v>84.263750000000002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FE-4161-9319-A4472598DC59}"/>
            </c:ext>
          </c:extLst>
        </c:ser>
        <c:ser>
          <c:idx val="1"/>
          <c:order val="1"/>
          <c:tx>
            <c:strRef>
              <c:f>Sheet3!$B$9</c:f>
              <c:strCache>
                <c:ptCount val="1"/>
                <c:pt idx="0">
                  <c:v>Sanyati</c:v>
                </c:pt>
              </c:strCache>
            </c:strRef>
          </c:tx>
          <c:marker>
            <c:symbol val="none"/>
          </c:marker>
          <c:val>
            <c:numRef>
              <c:f>Sheet3!$C$9:$F$9</c:f>
              <c:numCache>
                <c:formatCode>0.00</c:formatCode>
                <c:ptCount val="4"/>
                <c:pt idx="0">
                  <c:v>79.88</c:v>
                </c:pt>
                <c:pt idx="1">
                  <c:v>81.291250000000019</c:v>
                </c:pt>
                <c:pt idx="2">
                  <c:v>84.032499999999999</c:v>
                </c:pt>
                <c:pt idx="3">
                  <c:v>90.14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FE-4161-9319-A4472598DC59}"/>
            </c:ext>
          </c:extLst>
        </c:ser>
        <c:ser>
          <c:idx val="2"/>
          <c:order val="2"/>
          <c:tx>
            <c:strRef>
              <c:f>Sheet3!$B$10</c:f>
              <c:strCache>
                <c:ptCount val="1"/>
                <c:pt idx="0">
                  <c:v>Kariba</c:v>
                </c:pt>
              </c:strCache>
            </c:strRef>
          </c:tx>
          <c:marker>
            <c:symbol val="none"/>
          </c:marker>
          <c:val>
            <c:numRef>
              <c:f>Sheet3!$C$10:$F$10</c:f>
              <c:numCache>
                <c:formatCode>0.00</c:formatCode>
                <c:ptCount val="4"/>
                <c:pt idx="0">
                  <c:v>67.209999999999994</c:v>
                </c:pt>
                <c:pt idx="1">
                  <c:v>72.59</c:v>
                </c:pt>
                <c:pt idx="2">
                  <c:v>77.262500000000003</c:v>
                </c:pt>
                <c:pt idx="3">
                  <c:v>71.709999999999994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FE-4161-9319-A4472598D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077336"/>
        <c:axId val="348081256"/>
      </c:lineChart>
      <c:catAx>
        <c:axId val="3480773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8081256"/>
        <c:crosses val="autoZero"/>
        <c:auto val="1"/>
        <c:lblAlgn val="ctr"/>
        <c:lblOffset val="100"/>
        <c:noMultiLvlLbl val="0"/>
      </c:catAx>
      <c:valAx>
        <c:axId val="348081256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348077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5573770491803282E-2"/>
          <c:y val="0.87546529456095201"/>
          <c:w val="0.93058852889290433"/>
          <c:h val="9.950806891712800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32921552751029"/>
          <c:y val="5.1400635477807551E-2"/>
          <c:w val="0.77843546093051241"/>
          <c:h val="0.74568403668642613"/>
        </c:manualLayout>
      </c:layout>
      <c:lineChart>
        <c:grouping val="standard"/>
        <c:varyColors val="0"/>
        <c:ser>
          <c:idx val="0"/>
          <c:order val="0"/>
          <c:tx>
            <c:strRef>
              <c:f>Sheet3!$B$16</c:f>
              <c:strCache>
                <c:ptCount val="1"/>
                <c:pt idx="0">
                  <c:v>Umzingwane</c:v>
                </c:pt>
              </c:strCache>
            </c:strRef>
          </c:tx>
          <c:marker>
            <c:symbol val="none"/>
          </c:marker>
          <c:val>
            <c:numRef>
              <c:f>Sheet3!$C$16:$F$16</c:f>
              <c:numCache>
                <c:formatCode>0.00</c:formatCode>
                <c:ptCount val="4"/>
                <c:pt idx="0">
                  <c:v>69.91700000000003</c:v>
                </c:pt>
                <c:pt idx="1">
                  <c:v>91.960000000000022</c:v>
                </c:pt>
                <c:pt idx="2">
                  <c:v>83.679999999999978</c:v>
                </c:pt>
                <c:pt idx="3">
                  <c:v>88.13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545-40C2-96BB-1A1DEFC3FDF1}"/>
            </c:ext>
          </c:extLst>
        </c:ser>
        <c:ser>
          <c:idx val="1"/>
          <c:order val="1"/>
          <c:tx>
            <c:strRef>
              <c:f>Sheet3!$B$17</c:f>
              <c:strCache>
                <c:ptCount val="1"/>
                <c:pt idx="0">
                  <c:v>Beitbridge</c:v>
                </c:pt>
              </c:strCache>
            </c:strRef>
          </c:tx>
          <c:marker>
            <c:symbol val="none"/>
          </c:marker>
          <c:val>
            <c:numRef>
              <c:f>Sheet3!$C$17:$F$17</c:f>
              <c:numCache>
                <c:formatCode>0.00</c:formatCode>
                <c:ptCount val="4"/>
                <c:pt idx="0">
                  <c:v>74.516666666666666</c:v>
                </c:pt>
                <c:pt idx="1">
                  <c:v>71.831666666666663</c:v>
                </c:pt>
                <c:pt idx="2">
                  <c:v>88.933333333333309</c:v>
                </c:pt>
                <c:pt idx="3">
                  <c:v>91.236666666666665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545-40C2-96BB-1A1DEFC3FDF1}"/>
            </c:ext>
          </c:extLst>
        </c:ser>
        <c:ser>
          <c:idx val="2"/>
          <c:order val="2"/>
          <c:tx>
            <c:strRef>
              <c:f>Sheet3!$B$18</c:f>
              <c:strCache>
                <c:ptCount val="1"/>
                <c:pt idx="0">
                  <c:v>Matobo</c:v>
                </c:pt>
              </c:strCache>
            </c:strRef>
          </c:tx>
          <c:marker>
            <c:symbol val="none"/>
          </c:marker>
          <c:val>
            <c:numRef>
              <c:f>Sheet3!$C$18:$F$18</c:f>
              <c:numCache>
                <c:formatCode>0.00</c:formatCode>
                <c:ptCount val="4"/>
                <c:pt idx="0">
                  <c:v>75.098000000000013</c:v>
                </c:pt>
                <c:pt idx="1">
                  <c:v>79.964000000000013</c:v>
                </c:pt>
                <c:pt idx="2">
                  <c:v>75.599999999999994</c:v>
                </c:pt>
                <c:pt idx="3">
                  <c:v>81.614000000000004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545-40C2-96BB-1A1DEFC3F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080472"/>
        <c:axId val="336390336"/>
      </c:lineChart>
      <c:catAx>
        <c:axId val="348080472"/>
        <c:scaling>
          <c:orientation val="minMax"/>
        </c:scaling>
        <c:delete val="0"/>
        <c:axPos val="b"/>
        <c:majorTickMark val="out"/>
        <c:minorTickMark val="none"/>
        <c:tickLblPos val="nextTo"/>
        <c:crossAx val="336390336"/>
        <c:crosses val="autoZero"/>
        <c:auto val="1"/>
        <c:lblAlgn val="ctr"/>
        <c:lblOffset val="100"/>
        <c:noMultiLvlLbl val="0"/>
      </c:catAx>
      <c:valAx>
        <c:axId val="336390336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348080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224328802475097E-2"/>
          <c:y val="0.9117098705358464"/>
          <c:w val="0.91721374213698148"/>
          <c:h val="8.78495384706124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5408395806816"/>
          <c:y val="7.6305977216765436E-2"/>
          <c:w val="0.79916576296226427"/>
          <c:h val="0.716341045604594"/>
        </c:manualLayout>
      </c:layout>
      <c:lineChart>
        <c:grouping val="standard"/>
        <c:varyColors val="0"/>
        <c:ser>
          <c:idx val="0"/>
          <c:order val="0"/>
          <c:tx>
            <c:strRef>
              <c:f>Sheet3!$I$12</c:f>
              <c:strCache>
                <c:ptCount val="1"/>
                <c:pt idx="0">
                  <c:v>Gutu</c:v>
                </c:pt>
              </c:strCache>
            </c:strRef>
          </c:tx>
          <c:marker>
            <c:symbol val="none"/>
          </c:marker>
          <c:val>
            <c:numRef>
              <c:f>Sheet3!$J$12:$M$12</c:f>
              <c:numCache>
                <c:formatCode>0.00</c:formatCode>
                <c:ptCount val="4"/>
                <c:pt idx="0">
                  <c:v>81.813999999999993</c:v>
                </c:pt>
                <c:pt idx="1">
                  <c:v>86.84</c:v>
                </c:pt>
                <c:pt idx="2">
                  <c:v>94.084000000000003</c:v>
                </c:pt>
                <c:pt idx="3">
                  <c:v>93.446000000000026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53-43BF-A171-52F9F4229E06}"/>
            </c:ext>
          </c:extLst>
        </c:ser>
        <c:ser>
          <c:idx val="1"/>
          <c:order val="1"/>
          <c:tx>
            <c:strRef>
              <c:f>Sheet3!$I$13</c:f>
              <c:strCache>
                <c:ptCount val="1"/>
                <c:pt idx="0">
                  <c:v>Chiredzi</c:v>
                </c:pt>
              </c:strCache>
            </c:strRef>
          </c:tx>
          <c:marker>
            <c:symbol val="none"/>
          </c:marker>
          <c:val>
            <c:numRef>
              <c:f>Sheet3!$J$13:$M$13</c:f>
              <c:numCache>
                <c:formatCode>0.00</c:formatCode>
                <c:ptCount val="4"/>
                <c:pt idx="0">
                  <c:v>67.98</c:v>
                </c:pt>
                <c:pt idx="1">
                  <c:v>75.959999999999994</c:v>
                </c:pt>
                <c:pt idx="2">
                  <c:v>87.698000000000008</c:v>
                </c:pt>
                <c:pt idx="3">
                  <c:v>89.573999999999998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53-43BF-A171-52F9F4229E06}"/>
            </c:ext>
          </c:extLst>
        </c:ser>
        <c:ser>
          <c:idx val="2"/>
          <c:order val="2"/>
          <c:tx>
            <c:strRef>
              <c:f>Sheet3!$I$14</c:f>
              <c:strCache>
                <c:ptCount val="1"/>
                <c:pt idx="0">
                  <c:v>Mwenezi</c:v>
                </c:pt>
              </c:strCache>
            </c:strRef>
          </c:tx>
          <c:marker>
            <c:symbol val="none"/>
          </c:marker>
          <c:val>
            <c:numRef>
              <c:f>Sheet3!$J$14:$M$14</c:f>
              <c:numCache>
                <c:formatCode>0.00</c:formatCode>
                <c:ptCount val="4"/>
                <c:pt idx="0">
                  <c:v>68.912499999999994</c:v>
                </c:pt>
                <c:pt idx="1">
                  <c:v>76.092500000000001</c:v>
                </c:pt>
                <c:pt idx="2">
                  <c:v>82.14500000000001</c:v>
                </c:pt>
                <c:pt idx="3">
                  <c:v>85.742500000000007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A53-43BF-A171-52F9F4229E06}"/>
            </c:ext>
          </c:extLst>
        </c:ser>
        <c:ser>
          <c:idx val="3"/>
          <c:order val="3"/>
          <c:tx>
            <c:strRef>
              <c:f>Sheet3!$I$15</c:f>
              <c:strCache>
                <c:ptCount val="1"/>
                <c:pt idx="0">
                  <c:v>Chivi</c:v>
                </c:pt>
              </c:strCache>
            </c:strRef>
          </c:tx>
          <c:marker>
            <c:symbol val="none"/>
          </c:marker>
          <c:val>
            <c:numRef>
              <c:f>Sheet3!$J$15:$M$15</c:f>
              <c:numCache>
                <c:formatCode>0.00</c:formatCode>
                <c:ptCount val="4"/>
                <c:pt idx="0">
                  <c:v>84.13333333333324</c:v>
                </c:pt>
                <c:pt idx="1">
                  <c:v>92.686666666666653</c:v>
                </c:pt>
                <c:pt idx="2">
                  <c:v>90.910000000000025</c:v>
                </c:pt>
                <c:pt idx="3">
                  <c:v>94.329999999999984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A53-43BF-A171-52F9F4229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390728"/>
        <c:axId val="336391120"/>
      </c:lineChart>
      <c:catAx>
        <c:axId val="336390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36391120"/>
        <c:crosses val="autoZero"/>
        <c:auto val="1"/>
        <c:lblAlgn val="ctr"/>
        <c:lblOffset val="100"/>
        <c:noMultiLvlLbl val="0"/>
      </c:catAx>
      <c:valAx>
        <c:axId val="336391120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336390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700535936002023"/>
          <c:y val="0.86165876324283019"/>
          <c:w val="0.65129803385355323"/>
          <c:h val="0.135692450208429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41668-04E1-453B-8710-203C6E69D7BB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3C33-EC19-42B5-97BA-DD502A41A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AC821D-DB18-4BE1-A16D-C4C53317477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Times New Roman" panose="02020603050405020304" pitchFamily="18" charset="0"/>
              </a:rPr>
              <a:t>Factors promoting and inhibiting successful integration as reported by the studies were extracted.  Themes that emerged across studies are listed here. 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DF572-F3D5-44E8-9051-70FEAEEF9B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FE8B-737C-4F2D-9D41-E94A134D18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6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0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6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947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33A3B7B-1619-4CD8-B2D7-9383474D46BC}"/>
              </a:ext>
            </a:extLst>
          </p:cNvPr>
          <p:cNvGrpSpPr/>
          <p:nvPr userDrawn="1"/>
        </p:nvGrpSpPr>
        <p:grpSpPr>
          <a:xfrm>
            <a:off x="7511797" y="6172803"/>
            <a:ext cx="1003553" cy="651448"/>
            <a:chOff x="0" y="0"/>
            <a:chExt cx="1119506" cy="685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E4D79DF-A876-48D1-B679-900B69B2C92B}"/>
                </a:ext>
              </a:extLst>
            </p:cNvPr>
            <p:cNvPicPr/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0905" cy="56261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1103A75-656B-4638-BE94-532766F00E1F}"/>
                </a:ext>
              </a:extLst>
            </p:cNvPr>
            <p:cNvSpPr/>
            <p:nvPr userDrawn="1"/>
          </p:nvSpPr>
          <p:spPr>
            <a:xfrm>
              <a:off x="0" y="0"/>
              <a:ext cx="1119506" cy="685800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47E8C04-9A82-4501-9006-0F01FEFF1297}"/>
              </a:ext>
            </a:extLst>
          </p:cNvPr>
          <p:cNvCxnSpPr>
            <a:cxnSpLocks/>
          </p:cNvCxnSpPr>
          <p:nvPr userDrawn="1"/>
        </p:nvCxnSpPr>
        <p:spPr>
          <a:xfrm>
            <a:off x="302523" y="5940552"/>
            <a:ext cx="89054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C9737F6-9399-45AF-841C-E9C9BB75387E}"/>
              </a:ext>
            </a:extLst>
          </p:cNvPr>
          <p:cNvCxnSpPr>
            <a:cxnSpLocks/>
          </p:cNvCxnSpPr>
          <p:nvPr userDrawn="1"/>
        </p:nvCxnSpPr>
        <p:spPr>
          <a:xfrm>
            <a:off x="-26661" y="5824728"/>
            <a:ext cx="917066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15558F-50D1-47FE-8B29-48B6B5487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54" y="6137460"/>
            <a:ext cx="1169833" cy="5185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E11787-3F2D-47B6-8E09-0E898ADA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33"/>
          <a:stretch/>
        </p:blipFill>
        <p:spPr>
          <a:xfrm>
            <a:off x="2826697" y="5878451"/>
            <a:ext cx="977605" cy="8668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2DC249F-EF20-48E0-80B5-0E2276F1D1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03697" y="5720352"/>
            <a:ext cx="961097" cy="11038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2BD379-7B98-4C68-86E4-3765F61F620C}"/>
              </a:ext>
            </a:extLst>
          </p:cNvPr>
          <p:cNvSpPr txBox="1"/>
          <p:nvPr userDrawn="1"/>
        </p:nvSpPr>
        <p:spPr>
          <a:xfrm>
            <a:off x="672429" y="6225146"/>
            <a:ext cx="54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A project of                                                      supported by</a:t>
            </a:r>
          </a:p>
        </p:txBody>
      </p:sp>
      <p:pic>
        <p:nvPicPr>
          <p:cNvPr id="2050" name="Picture 2" descr="Image result for ukaid logo">
            <a:extLst>
              <a:ext uri="{FF2B5EF4-FFF2-40B4-BE49-F238E27FC236}">
                <a16:creationId xmlns:a16="http://schemas.microsoft.com/office/drawing/2014/main" xmlns="" id="{D4FFEB0B-E8D0-4DB4-8C72-EF1D3AC39C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809" y="6048117"/>
            <a:ext cx="634479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8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309F-0FCD-4AC0-BD02-9CCC81CAA3B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1146-DC62-421C-89BC-92E849CCC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9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05EDF-352C-4B81-8917-4CFC29AF1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99851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renewed "Call to Action" on SRHR-HIV linkages: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Advancing towards universal health coverage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12B7B6-C48E-4AE2-A5DF-9B85F43F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664200"/>
            <a:ext cx="1993517" cy="883651"/>
          </a:xfrm>
          <a:prstGeom prst="rect">
            <a:avLst/>
          </a:prstGeom>
        </p:spPr>
      </p:pic>
      <p:pic>
        <p:nvPicPr>
          <p:cNvPr id="2050" name="Picture 2" descr="Image result for unaids logo">
            <a:extLst>
              <a:ext uri="{FF2B5EF4-FFF2-40B4-BE49-F238E27FC236}">
                <a16:creationId xmlns:a16="http://schemas.microsoft.com/office/drawing/2014/main" xmlns="" id="{06BE21C1-917D-4E3D-9363-935DF614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03" y="5419946"/>
            <a:ext cx="1363625" cy="13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who logo">
            <a:extLst>
              <a:ext uri="{FF2B5EF4-FFF2-40B4-BE49-F238E27FC236}">
                <a16:creationId xmlns:a16="http://schemas.microsoft.com/office/drawing/2014/main" xmlns="" id="{BED3788F-F8E3-4468-907F-8083D2EBF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2219036" cy="22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who logo">
            <a:extLst>
              <a:ext uri="{FF2B5EF4-FFF2-40B4-BE49-F238E27FC236}">
                <a16:creationId xmlns:a16="http://schemas.microsoft.com/office/drawing/2014/main" xmlns="" id="{8A7E0926-E45B-4A20-95BD-0F83CA52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73" y="5852026"/>
            <a:ext cx="2447635" cy="7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fpa logo">
            <a:extLst>
              <a:ext uri="{FF2B5EF4-FFF2-40B4-BE49-F238E27FC236}">
                <a16:creationId xmlns:a16="http://schemas.microsoft.com/office/drawing/2014/main" xmlns="" id="{9481868B-1E40-4B42-A9CE-55D121B07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5754083"/>
            <a:ext cx="2161309" cy="9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1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05AA9-DDEA-4D91-926E-99509943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18" y="228938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Intervention Implemented to promote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6BD4D-6F03-4355-83B1-35DC20AB6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To ensure exogenous variation in integration, randomized encouragement intervention implemented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15 of the 31 study districts chosen for intervention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4 rounds of supportive supervision focusing on integration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 each round, determine integration score per supervision visit</a:t>
            </a:r>
          </a:p>
          <a:p>
            <a:pPr>
              <a:lnSpc>
                <a:spcPct val="120000"/>
              </a:lnSpc>
            </a:pPr>
            <a:r>
              <a:rPr lang="en-US" dirty="0"/>
              <a:t>After every round, two prizes awarded in each province: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 prize for best district ($3500) and 1 prize for most improved district ($3500)</a:t>
            </a:r>
          </a:p>
          <a:p>
            <a:pPr>
              <a:lnSpc>
                <a:spcPct val="120000"/>
              </a:lnSpc>
            </a:pPr>
            <a:r>
              <a:rPr lang="en-US" dirty="0"/>
              <a:t>Winning districts publicly acknowledged in ceremony held by PMD</a:t>
            </a:r>
          </a:p>
        </p:txBody>
      </p:sp>
    </p:spTree>
    <p:extLst>
      <p:ext uri="{BB962C8B-B14F-4D97-AF65-F5344CB8AC3E}">
        <p14:creationId xmlns:p14="http://schemas.microsoft.com/office/powerpoint/2010/main" val="372657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1B872-90A4-4FED-905B-7746485E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821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Intervention Implementation Results: change in integration score (from supervision visits) over rounds of supervision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10A69C6-E2FA-4554-8F5E-81485EFFC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180809"/>
              </p:ext>
            </p:extLst>
          </p:nvPr>
        </p:nvGraphicFramePr>
        <p:xfrm>
          <a:off x="509009" y="1617541"/>
          <a:ext cx="37859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A55E531-D376-4844-862F-234269B97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83292"/>
              </p:ext>
            </p:extLst>
          </p:nvPr>
        </p:nvGraphicFramePr>
        <p:xfrm>
          <a:off x="4793673" y="1525178"/>
          <a:ext cx="4202545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581659F-0CCA-418E-8422-9698C6338745}"/>
              </a:ext>
            </a:extLst>
          </p:cNvPr>
          <p:cNvSpPr/>
          <p:nvPr/>
        </p:nvSpPr>
        <p:spPr>
          <a:xfrm>
            <a:off x="734291" y="1083758"/>
            <a:ext cx="8141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Mashonaland East Province 					Mashonaland West Province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3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B5398F97-AEE2-488C-ACCA-2CF8AF487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306721"/>
              </p:ext>
            </p:extLst>
          </p:nvPr>
        </p:nvGraphicFramePr>
        <p:xfrm>
          <a:off x="4572000" y="1371274"/>
          <a:ext cx="4378036" cy="430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65A7227-92B8-419F-8E5C-8BA730801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348705"/>
              </p:ext>
            </p:extLst>
          </p:nvPr>
        </p:nvGraphicFramePr>
        <p:xfrm>
          <a:off x="129309" y="1371274"/>
          <a:ext cx="4526709" cy="430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D402FA1A-2499-4CA3-80A8-E83011AE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237" y="1001942"/>
            <a:ext cx="69268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Masvingo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Province  		M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ata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beleland South Province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D51172B-67D3-4530-9B28-BA50DB8F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821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Intervention Implementation Results: change in integration score (from supervision visits) over rounds of supervision </a:t>
            </a:r>
          </a:p>
        </p:txBody>
      </p:sp>
    </p:spTree>
    <p:extLst>
      <p:ext uri="{BB962C8B-B14F-4D97-AF65-F5344CB8AC3E}">
        <p14:creationId xmlns:p14="http://schemas.microsoft.com/office/powerpoint/2010/main" val="416616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EE301-36EC-4467-AED0-521E4CBC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30" y="318944"/>
            <a:ext cx="8136659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Results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b="1" dirty="0"/>
              <a:t>Did integration increase over time and between intervention and control sites?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4FD0C-9081-422B-A4EF-D73EA92F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30" y="1921164"/>
            <a:ext cx="8496879" cy="33691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The impact evaluation created an </a:t>
            </a:r>
            <a:r>
              <a:rPr lang="en-GB" sz="2000" dirty="0">
                <a:solidFill>
                  <a:srgbClr val="FF0000"/>
                </a:solidFill>
              </a:rPr>
              <a:t>integration index </a:t>
            </a:r>
            <a:r>
              <a:rPr lang="en-GB" sz="2000" dirty="0"/>
              <a:t>using principal component analysis (PCA) of selected variables 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In using the PCA method, several variations of variable selection and composition were tested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Also tested the used of another index (Integration Index from Integra Study)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More HIV services were offered per client and a higher proportion of clients is offered both HIV and SRH services in district hospitals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251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EE301-36EC-4467-AED0-521E4CBC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30" y="318944"/>
            <a:ext cx="8136659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Results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b="1" dirty="0"/>
              <a:t>Did integration increase over time and between intervention and control sites?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94FD0C-9081-422B-A4EF-D73EA92F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30" y="2068945"/>
            <a:ext cx="8496879" cy="32213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More SRH services are offered at the PHCs and a higher proportion of clients receives both HIV and SRH services. 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Integration index shows: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Significant increase in the integration in the district hospitals in the intervention districts over time, 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No significant change at the PHC levels: This is understandable, given that integration happens ‘by default’ at PHC levels (where there is typically only 1 or 2 service providers)</a:t>
            </a:r>
            <a:endParaRPr lang="en-US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 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673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B4385-A9F6-4DC3-9E5F-27F1DF28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Other findings</a:t>
            </a:r>
            <a:r>
              <a:rPr lang="en-US" sz="3600" b="1" dirty="0"/>
              <a:t>: Patient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BD95BC-997C-4A43-AA18-2AFC5CAF5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The experimental treatment  improves patient experience by offering multiple services in the same visit and by facilitating “continuity of care” and “linkage”</a:t>
            </a:r>
          </a:p>
          <a:p>
            <a:pPr lvl="0"/>
            <a:r>
              <a:rPr lang="en-US" sz="2400" dirty="0"/>
              <a:t>Patient experience is an important consideration in the context of integration and quality of services in universal health coverage achievement</a:t>
            </a:r>
          </a:p>
          <a:p>
            <a:pPr lvl="0"/>
            <a:r>
              <a:rPr lang="en-US" sz="2400" dirty="0"/>
              <a:t>Detailed findings presented at the conference this week   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4682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BD69-8E06-4401-B79B-107E642A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19B185-D8C5-446A-917D-1DB08DDF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45" y="1154545"/>
            <a:ext cx="8654473" cy="463665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As countries move towards UHC, the integration of services will become more common field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Lifecycle approach to a client interacting with the health system at different stages of his/her life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Needs a new approach to monitoring and tracking of results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New regional HIV-SRH </a:t>
            </a:r>
            <a:r>
              <a:rPr lang="en-US"/>
              <a:t>project will </a:t>
            </a:r>
            <a:r>
              <a:rPr lang="en-US" dirty="0"/>
              <a:t>take indicators and measurement lessons from this IE into account</a:t>
            </a:r>
          </a:p>
          <a:p>
            <a:pPr>
              <a:lnSpc>
                <a:spcPct val="120000"/>
              </a:lnSpc>
            </a:pPr>
            <a:r>
              <a:rPr lang="en-US" dirty="0"/>
              <a:t>In the context of integration, measuring of marginal costs and cost functions that takes into account all that the facility produces, is essential</a:t>
            </a:r>
          </a:p>
          <a:p>
            <a:pPr>
              <a:lnSpc>
                <a:spcPct val="120000"/>
              </a:lnSpc>
            </a:pPr>
            <a:r>
              <a:rPr lang="en-US" dirty="0"/>
              <a:t>Service integration also means new ways of counting outputs (services) delivered by a facility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Needs patient-</a:t>
            </a:r>
            <a:r>
              <a:rPr lang="en-US" dirty="0" err="1"/>
              <a:t>centred</a:t>
            </a:r>
            <a:r>
              <a:rPr lang="en-US" dirty="0"/>
              <a:t> monitoring and thus civil registration systems to ensure unique identifiers to track patients throughout their life cycle</a:t>
            </a:r>
          </a:p>
          <a:p>
            <a:pPr>
              <a:lnSpc>
                <a:spcPct val="120000"/>
              </a:lnSpc>
            </a:pPr>
            <a:r>
              <a:rPr lang="en-US" dirty="0"/>
              <a:t>Partial studies that measure partial outputs delivered by a health facility, is less useful</a:t>
            </a:r>
          </a:p>
          <a:p>
            <a:pPr>
              <a:lnSpc>
                <a:spcPct val="120000"/>
              </a:lnSpc>
            </a:pPr>
            <a:r>
              <a:rPr lang="en-US" dirty="0"/>
              <a:t>Patient-reported experiences and patient-reported outcomes should become an integral part and is the missing middle of what does not currently get measured</a:t>
            </a:r>
          </a:p>
        </p:txBody>
      </p:sp>
    </p:spTree>
    <p:extLst>
      <p:ext uri="{BB962C8B-B14F-4D97-AF65-F5344CB8AC3E}">
        <p14:creationId xmlns:p14="http://schemas.microsoft.com/office/powerpoint/2010/main" val="86751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6014B6-4452-4B04-A7BA-7761822C2B0E}"/>
              </a:ext>
            </a:extLst>
          </p:cNvPr>
          <p:cNvSpPr/>
          <p:nvPr/>
        </p:nvSpPr>
        <p:spPr>
          <a:xfrm>
            <a:off x="4450814" y="324433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1A3909-62E8-4A61-8FE3-38C2729D9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8"/>
            <a:ext cx="8963025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9466F4-E576-476A-8E38-F19ABE3E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338" y="2398656"/>
            <a:ext cx="4767206" cy="36256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D1600AE-92FD-4436-A0C1-6D07E6A64A45}"/>
              </a:ext>
            </a:extLst>
          </p:cNvPr>
          <p:cNvGrpSpPr/>
          <p:nvPr/>
        </p:nvGrpSpPr>
        <p:grpSpPr>
          <a:xfrm>
            <a:off x="5812394" y="6210434"/>
            <a:ext cx="1003553" cy="651448"/>
            <a:chOff x="0" y="0"/>
            <a:chExt cx="1119506" cy="6858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B18C2AB-7A94-4BC7-AD38-048D076A03C2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0905" cy="56261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B866192-7CCA-434F-8685-179166B609AC}"/>
                </a:ext>
              </a:extLst>
            </p:cNvPr>
            <p:cNvSpPr/>
            <p:nvPr userDrawn="1"/>
          </p:nvSpPr>
          <p:spPr>
            <a:xfrm>
              <a:off x="0" y="0"/>
              <a:ext cx="1119506" cy="685800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962CEA-C7B6-4EB7-BD9D-9FC4AF6A0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47" y="6144584"/>
            <a:ext cx="1415498" cy="627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A1C8696-0DDE-4414-B51B-42B6375C3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522" y="6157401"/>
            <a:ext cx="832641" cy="640493"/>
          </a:xfrm>
          <a:prstGeom prst="rect">
            <a:avLst/>
          </a:prstGeom>
        </p:spPr>
      </p:pic>
      <p:pic>
        <p:nvPicPr>
          <p:cNvPr id="1026" name="Picture 2" descr="Image result for ukaid logo">
            <a:extLst>
              <a:ext uri="{FF2B5EF4-FFF2-40B4-BE49-F238E27FC236}">
                <a16:creationId xmlns:a16="http://schemas.microsoft.com/office/drawing/2014/main" xmlns="" id="{02DB7AD3-EBEA-4EFF-996E-A8FDBC2E2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05" y="6105939"/>
            <a:ext cx="663489" cy="7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3395A2-645F-4A5E-9027-39CAC8A9C82A}"/>
              </a:ext>
            </a:extLst>
          </p:cNvPr>
          <p:cNvSpPr txBox="1"/>
          <p:nvPr/>
        </p:nvSpPr>
        <p:spPr>
          <a:xfrm>
            <a:off x="182993" y="4638195"/>
            <a:ext cx="1967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Presented by 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Dr T Magure </a:t>
            </a:r>
          </a:p>
          <a:p>
            <a:r>
              <a:rPr lang="en-US" sz="1200" dirty="0"/>
              <a:t>Chief Executive Officer</a:t>
            </a:r>
          </a:p>
          <a:p>
            <a:r>
              <a:rPr lang="en-US" sz="1200" dirty="0"/>
              <a:t>Zimbabwe National AIDS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C1B2A8-E4CC-45F2-95A2-5DB2BF3F44C8}"/>
              </a:ext>
            </a:extLst>
          </p:cNvPr>
          <p:cNvSpPr txBox="1"/>
          <p:nvPr/>
        </p:nvSpPr>
        <p:spPr>
          <a:xfrm>
            <a:off x="6906081" y="2982331"/>
            <a:ext cx="22379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Research and Implementation Team</a:t>
            </a:r>
          </a:p>
          <a:p>
            <a:r>
              <a:rPr lang="en-US" sz="700" dirty="0"/>
              <a:t>Dr G Mhlanga, MOHCC</a:t>
            </a:r>
          </a:p>
          <a:p>
            <a:r>
              <a:rPr lang="en-US" sz="700" dirty="0"/>
              <a:t>Dr O Mugurungi, MOHCC</a:t>
            </a:r>
          </a:p>
          <a:p>
            <a:r>
              <a:rPr lang="en-US" sz="700" dirty="0"/>
              <a:t>Dr T Magure, NAC</a:t>
            </a:r>
          </a:p>
          <a:p>
            <a:r>
              <a:rPr lang="en-US" sz="700" dirty="0"/>
              <a:t>Dr Simukai Zizhou, MOHCC</a:t>
            </a:r>
          </a:p>
          <a:p>
            <a:r>
              <a:rPr lang="en-US" sz="700" dirty="0"/>
              <a:t>Amon Mpofu, NAC</a:t>
            </a:r>
          </a:p>
          <a:p>
            <a:r>
              <a:rPr lang="en-US" sz="700" dirty="0"/>
              <a:t>Fatima Mhuriro, MOHCC</a:t>
            </a:r>
          </a:p>
          <a:p>
            <a:r>
              <a:rPr lang="en-US" sz="700" dirty="0"/>
              <a:t>Kudakwashe Takarinda, MOHCC</a:t>
            </a:r>
          </a:p>
          <a:p>
            <a:r>
              <a:rPr lang="en-US" sz="700" dirty="0"/>
              <a:t>PMDs, DNOs and health facility staff of al 4 study provinces</a:t>
            </a:r>
          </a:p>
          <a:p>
            <a:r>
              <a:rPr lang="en-US" sz="700" dirty="0"/>
              <a:t>Marelize Gorgens, World Bank</a:t>
            </a:r>
          </a:p>
          <a:p>
            <a:r>
              <a:rPr lang="en-US" sz="700" dirty="0"/>
              <a:t>Jed Friedman , World Bank</a:t>
            </a:r>
          </a:p>
          <a:p>
            <a:r>
              <a:rPr lang="en-US" sz="700" dirty="0"/>
              <a:t>Mead Over, World Bank</a:t>
            </a:r>
          </a:p>
          <a:p>
            <a:r>
              <a:rPr lang="en-US" sz="700" dirty="0"/>
              <a:t>Svetlana Pivovarova, World Bank</a:t>
            </a:r>
          </a:p>
          <a:p>
            <a:r>
              <a:rPr lang="en-US" sz="700" dirty="0"/>
              <a:t>Caroline Mudondo, World Bank</a:t>
            </a:r>
          </a:p>
          <a:p>
            <a:r>
              <a:rPr lang="en-US" sz="700" dirty="0"/>
              <a:t>Gerald Shambira, World Bank</a:t>
            </a:r>
          </a:p>
          <a:p>
            <a:r>
              <a:rPr lang="en-US" sz="700" dirty="0"/>
              <a:t>Tushar Malik, World Bank</a:t>
            </a:r>
          </a:p>
          <a:p>
            <a:r>
              <a:rPr lang="en-US" sz="700" dirty="0"/>
              <a:t>Melusi Ndhlalambi, World Bank</a:t>
            </a:r>
          </a:p>
          <a:p>
            <a:r>
              <a:rPr lang="en-US" sz="700" dirty="0"/>
              <a:t>Nigel Herath, World Bank</a:t>
            </a:r>
          </a:p>
          <a:p>
            <a:r>
              <a:rPr lang="en-US" sz="700" dirty="0"/>
              <a:t>Chiara </a:t>
            </a:r>
            <a:r>
              <a:rPr lang="en-US" sz="700" dirty="0" err="1"/>
              <a:t>Dellaira</a:t>
            </a:r>
            <a:r>
              <a:rPr lang="en-US" sz="700" dirty="0"/>
              <a:t>, World Bank</a:t>
            </a:r>
          </a:p>
          <a:p>
            <a:r>
              <a:rPr lang="en-US" sz="700" dirty="0"/>
              <a:t>Munhamo Chisvo, </a:t>
            </a:r>
            <a:r>
              <a:rPr lang="en-US" sz="700" dirty="0" err="1"/>
              <a:t>Jimat</a:t>
            </a:r>
            <a:endParaRPr lang="en-US" sz="700" dirty="0"/>
          </a:p>
          <a:p>
            <a:r>
              <a:rPr lang="en-US" sz="700" dirty="0"/>
              <a:t>Gilbert Mawera, </a:t>
            </a:r>
            <a:r>
              <a:rPr lang="en-US" sz="700" dirty="0" err="1"/>
              <a:t>Jimat</a:t>
            </a:r>
            <a:endParaRPr lang="en-US" sz="700" dirty="0"/>
          </a:p>
          <a:p>
            <a:r>
              <a:rPr lang="en-US" sz="700" dirty="0"/>
              <a:t>Gideon Gavera, </a:t>
            </a:r>
            <a:r>
              <a:rPr lang="en-US" sz="700" dirty="0" err="1"/>
              <a:t>Jimat</a:t>
            </a:r>
            <a:endParaRPr lang="en-US" sz="700" dirty="0"/>
          </a:p>
          <a:p>
            <a:r>
              <a:rPr lang="en-US" sz="700" dirty="0"/>
              <a:t>Albert Machisvo, </a:t>
            </a:r>
            <a:r>
              <a:rPr lang="en-US" sz="700" dirty="0" err="1"/>
              <a:t>Jimat</a:t>
            </a:r>
            <a:endParaRPr lang="en-US" sz="700" dirty="0"/>
          </a:p>
          <a:p>
            <a:r>
              <a:rPr lang="en-US" sz="700" dirty="0"/>
              <a:t>Deveria Banda, </a:t>
            </a:r>
            <a:r>
              <a:rPr lang="en-US" sz="700" dirty="0" err="1"/>
              <a:t>Jimat</a:t>
            </a:r>
            <a:endParaRPr lang="en-US" sz="700" dirty="0"/>
          </a:p>
          <a:p>
            <a:r>
              <a:rPr lang="en-US" sz="700" dirty="0" err="1"/>
              <a:t>Jimat</a:t>
            </a:r>
            <a:r>
              <a:rPr lang="en-US" sz="700" dirty="0"/>
              <a:t> supervisors and field team</a:t>
            </a:r>
          </a:p>
          <a:p>
            <a:r>
              <a:rPr lang="en-US" sz="700" dirty="0"/>
              <a:t>Team from UZ-UCSF (led by Dr </a:t>
            </a:r>
          </a:p>
          <a:p>
            <a:r>
              <a:rPr lang="en-US" sz="700" dirty="0"/>
              <a:t>Mbizvo) for baseline assessment</a:t>
            </a:r>
          </a:p>
        </p:txBody>
      </p:sp>
      <p:pic>
        <p:nvPicPr>
          <p:cNvPr id="3074" name="Picture 2" descr="Image result for gpoba logo">
            <a:extLst>
              <a:ext uri="{FF2B5EF4-FFF2-40B4-BE49-F238E27FC236}">
                <a16:creationId xmlns:a16="http://schemas.microsoft.com/office/drawing/2014/main" xmlns="" id="{4082563C-B254-499A-B52F-727CA14B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79" y="6278553"/>
            <a:ext cx="1674275" cy="4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5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 txBox="1">
            <a:spLocks/>
          </p:cNvSpPr>
          <p:nvPr/>
        </p:nvSpPr>
        <p:spPr bwMode="auto">
          <a:xfrm>
            <a:off x="152400" y="1752600"/>
            <a:ext cx="891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263" indent="-273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HIV and SRH services inequitably funded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Occurs by default at PHC level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Uncoordinated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Uninformed by policies  and hampered by inadequate training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No follow up mechanisms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Staffing constraints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Lack of access to GBV services  &amp;  cervical cancer screening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</a:rPr>
              <a:t>Duplicate recording of the same data </a:t>
            </a:r>
            <a:r>
              <a:rPr lang="en-GB" altLang="en-US" sz="2000" dirty="0">
                <a:latin typeface="Arial" panose="020B0604020202020204" pitchFamily="34" charset="0"/>
              </a:rPr>
              <a:t>imposing  a significant time-cost to staff</a:t>
            </a:r>
          </a:p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Decision taken that a national HIV-SRH linkages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programme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was needed</a:t>
            </a:r>
          </a:p>
          <a:p>
            <a:pPr eaLnBrk="1" hangingPunct="1">
              <a:buFont typeface="Symbol" panose="05050102010706020507" pitchFamily="18" charset="2"/>
              <a:buChar char="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152400" y="194787"/>
            <a:ext cx="8915400" cy="14144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SRH/HIV integration status in Zimbabwe in 2010: rapid assessment</a:t>
            </a:r>
          </a:p>
        </p:txBody>
      </p:sp>
    </p:spTree>
    <p:extLst>
      <p:ext uri="{BB962C8B-B14F-4D97-AF65-F5344CB8AC3E}">
        <p14:creationId xmlns:p14="http://schemas.microsoft.com/office/powerpoint/2010/main" val="165708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86327" y="228600"/>
            <a:ext cx="8719128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W" sz="3200" b="1" dirty="0">
                <a:solidFill>
                  <a:srgbClr val="FF0000"/>
                </a:solidFill>
              </a:rPr>
              <a:t> Zimbabwe’s </a:t>
            </a:r>
            <a:r>
              <a:rPr lang="en-ZW" sz="2800" b="1" dirty="0">
                <a:solidFill>
                  <a:srgbClr val="FF0000"/>
                </a:solidFill>
              </a:rPr>
              <a:t>HIV and SRH Linkages Programme Objectives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052944"/>
            <a:ext cx="8763000" cy="4966855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altLang="en-US" dirty="0"/>
              <a:t>Advocate for integrated SRHR and HIV </a:t>
            </a:r>
            <a:r>
              <a:rPr lang="en-US" altLang="en-US" dirty="0" err="1"/>
              <a:t>programme</a:t>
            </a:r>
            <a:r>
              <a:rPr lang="en-US" altLang="en-US" dirty="0"/>
              <a:t> delivery and funding support </a:t>
            </a:r>
            <a:endParaRPr lang="en-ZW" altLang="en-US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 dirty="0"/>
              <a:t>Facilitate bi-directional linkages within SRHR and HIV  policies, strategies, guidelines and plans</a:t>
            </a:r>
            <a:endParaRPr lang="en-ZW" altLang="en-US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 dirty="0"/>
              <a:t>Strengthen management capacity to plan, support implement, monitor and evaluate  integrated SRHR and HIV prevention, care and support services</a:t>
            </a:r>
            <a:endParaRPr lang="en-ZW" altLang="en-US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 dirty="0"/>
              <a:t>Review SRHR and HIV protocols, manuals and tools to reflect integrated HIV and SRHR programming.   </a:t>
            </a:r>
            <a:endParaRPr lang="en-ZW" altLang="en-US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 dirty="0"/>
              <a:t>Strengthen the capacity of service providers to implement integrated SRHR and HIV prevention, care and support services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altLang="en-US" dirty="0"/>
              <a:t>Impact evaluation to assess efficiency gains</a:t>
            </a:r>
            <a:endParaRPr lang="en-ZW" altLang="en-US" dirty="0"/>
          </a:p>
          <a:p>
            <a:pPr eaLnBrk="1" hangingPunct="1">
              <a:buFont typeface="Arial" charset="0"/>
              <a:buNone/>
            </a:pPr>
            <a:endParaRPr lang="en-ZW" alt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E4DAEFE-657D-46D0-83DA-EA174ADB54B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9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7164" y="189635"/>
            <a:ext cx="8265968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Support for Zimbabwe’s </a:t>
            </a:r>
            <a:r>
              <a:rPr lang="en-US" dirty="0" err="1">
                <a:solidFill>
                  <a:srgbClr val="00B050"/>
                </a:solidFill>
              </a:rPr>
              <a:t>Programme</a:t>
            </a:r>
            <a:r>
              <a:rPr lang="en-US" dirty="0">
                <a:solidFill>
                  <a:srgbClr val="00B050"/>
                </a:solidFill>
              </a:rPr>
              <a:t> on SRH and HIV Linkages and Integration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sz="half" idx="4294967295"/>
          </p:nvPr>
        </p:nvSpPr>
        <p:spPr>
          <a:xfrm>
            <a:off x="397164" y="1773382"/>
            <a:ext cx="8746836" cy="4038745"/>
          </a:xfrm>
        </p:spPr>
        <p:txBody>
          <a:bodyPr>
            <a:normAutofit lnSpcReduction="10000"/>
          </a:bodyPr>
          <a:lstStyle/>
          <a:p>
            <a:r>
              <a:rPr lang="en-ZA" altLang="en-US" sz="2400" dirty="0">
                <a:solidFill>
                  <a:schemeClr val="tx1"/>
                </a:solidFill>
              </a:rPr>
              <a:t>EU-funded project focusing on guidelines and implementation</a:t>
            </a:r>
          </a:p>
          <a:p>
            <a:pPr lvl="1"/>
            <a:r>
              <a:rPr lang="en-ZA" altLang="en-US" sz="2000" dirty="0">
                <a:solidFill>
                  <a:schemeClr val="tx1"/>
                </a:solidFill>
              </a:rPr>
              <a:t>Regional project in 7 countries in Southern Africa: </a:t>
            </a:r>
            <a:r>
              <a:rPr lang="en-ZA" altLang="en-US" sz="2000" dirty="0"/>
              <a:t>(Malawi Botswana, Namibia, Zambia Swaziland Lesotho, Swaziland, and Zimbabwe) in overcoming barriers to strengthening linkages between </a:t>
            </a:r>
            <a:r>
              <a:rPr lang="en-ZA" altLang="en-US" sz="2000" dirty="0">
                <a:solidFill>
                  <a:schemeClr val="tx1"/>
                </a:solidFill>
              </a:rPr>
              <a:t>SRHR and HIV policies, programs and services</a:t>
            </a:r>
          </a:p>
          <a:p>
            <a:r>
              <a:rPr lang="en-ZA" altLang="en-US" sz="2400" dirty="0"/>
              <a:t>Support from DFID through the Integrated Support Programme to improve integration at select facilities</a:t>
            </a:r>
          </a:p>
          <a:p>
            <a:r>
              <a:rPr lang="en-ZA" altLang="en-US" sz="2400" dirty="0">
                <a:solidFill>
                  <a:schemeClr val="tx1"/>
                </a:solidFill>
              </a:rPr>
              <a:t>World </a:t>
            </a:r>
            <a:r>
              <a:rPr lang="en-ZA" altLang="en-US" sz="2400" dirty="0"/>
              <a:t>Bank and DFID technical and financial support for impact evaluation to assess cost effectiveness of integration: effort to evaluate efficiency gains through HIV-SRH integration</a:t>
            </a:r>
          </a:p>
          <a:p>
            <a:r>
              <a:rPr lang="en-ZA" altLang="en-US" sz="2400" dirty="0">
                <a:solidFill>
                  <a:srgbClr val="FF0000"/>
                </a:solidFill>
              </a:rPr>
              <a:t>This presentation focuses on the key lessons learned from impact evaluation</a:t>
            </a:r>
            <a:endParaRPr lang="en-ZW" alt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pPr>
              <a:defRPr/>
            </a:pPr>
            <a:fld id="{057E4E94-E6E3-408E-BC1C-8031C4B192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654" y="300037"/>
            <a:ext cx="7886700" cy="1325563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Promoting and Inhibiting Factors to Integration relevant to evaluation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1654" y="1625600"/>
            <a:ext cx="8610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Promoting</a:t>
            </a:r>
            <a:endParaRPr lang="en-GB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Stakeholder involvement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Capacity building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Positive staff attitudes and non-stigmatizing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Engagement of key populations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Inhibiting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Lack of sustainable funding and stakeholder commitment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Staff shortages, high turnover or inadequate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Poor programme management and supervision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Inadequate infrastructure, equipment, and commodity 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dirty="0"/>
              <a:t>Client barriers to service utilization, including low literacy, lack of male partner involvement, stigma, and lack of women’s empowerment to make SRH decisions</a:t>
            </a:r>
          </a:p>
        </p:txBody>
      </p:sp>
    </p:spTree>
    <p:extLst>
      <p:ext uri="{BB962C8B-B14F-4D97-AF65-F5344CB8AC3E}">
        <p14:creationId xmlns:p14="http://schemas.microsoft.com/office/powerpoint/2010/main" val="83679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 txBox="1">
            <a:spLocks/>
          </p:cNvSpPr>
          <p:nvPr/>
        </p:nvSpPr>
        <p:spPr bwMode="auto">
          <a:xfrm>
            <a:off x="457200" y="1152731"/>
            <a:ext cx="846932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263" indent="-2730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Randomized encouragement of integration in 50% of districts in 4 provinces in Zimbabwe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Outputs, costs, patient experience and quality data collected for the year 2013 and the year 2016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Key focus on ensuring that quality did not decline as a result of integration of services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Specific service integration focused on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HIV services into family planning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HIV services into ANC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SRH services into ART clinics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338142"/>
            <a:ext cx="8229600" cy="12525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3600" dirty="0">
                <a:solidFill>
                  <a:srgbClr val="FF0000"/>
                </a:solidFill>
              </a:rPr>
              <a:t>Impact Evaluation Design</a:t>
            </a:r>
          </a:p>
        </p:txBody>
      </p:sp>
    </p:spTree>
    <p:extLst>
      <p:ext uri="{BB962C8B-B14F-4D97-AF65-F5344CB8AC3E}">
        <p14:creationId xmlns:p14="http://schemas.microsoft.com/office/powerpoint/2010/main" val="99618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23" y="0"/>
            <a:ext cx="7886700" cy="1325563"/>
          </a:xfrm>
        </p:spPr>
        <p:txBody>
          <a:bodyPr/>
          <a:lstStyle/>
          <a:p>
            <a:pPr marL="914377" indent="-914377"/>
            <a:r>
              <a:rPr lang="en-US" dirty="0">
                <a:solidFill>
                  <a:srgbClr val="FF0000"/>
                </a:solidFill>
              </a:rPr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209473"/>
          </a:xfrm>
        </p:spPr>
        <p:txBody>
          <a:bodyPr>
            <a:noAutofit/>
          </a:bodyPr>
          <a:lstStyle/>
          <a:p>
            <a:pPr marL="651494" indent="-51433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What is the most useful way to define and measure HIV/SRH integration?</a:t>
            </a:r>
          </a:p>
          <a:p>
            <a:pPr marL="651494" indent="-514338">
              <a:lnSpc>
                <a:spcPct val="10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800" dirty="0"/>
              <a:t>What is the most useful way to define and measure the “efficiency” of HIV and SRH services in the Zimbabwe context?</a:t>
            </a:r>
          </a:p>
          <a:p>
            <a:pPr marL="651494" indent="-514338">
              <a:lnSpc>
                <a:spcPct val="10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800" dirty="0"/>
              <a:t>What is the observed correlation between “efficiency” and “integration” at the baseline and at the endline?</a:t>
            </a:r>
          </a:p>
          <a:p>
            <a:pPr marL="651494" indent="-514338">
              <a:lnSpc>
                <a:spcPct val="10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800" dirty="0"/>
              <a:t>Does any changes in integration or efficiency affect quality of care and if so, how?</a:t>
            </a:r>
          </a:p>
          <a:p>
            <a:pPr marL="651494" indent="-514338">
              <a:lnSpc>
                <a:spcPct val="10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800" dirty="0"/>
              <a:t>Does a randomized promotion of “integration” significantly increase measured integration? </a:t>
            </a:r>
          </a:p>
          <a:p>
            <a:pPr marL="651494" indent="-514338">
              <a:lnSpc>
                <a:spcPct val="10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800" dirty="0"/>
              <a:t>If so, what is the estimated effect of “integration” on efficiency?</a:t>
            </a:r>
          </a:p>
          <a:p>
            <a:pPr marL="651494" indent="-514338">
              <a:lnSpc>
                <a:spcPct val="10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1800" dirty="0"/>
              <a:t>By what channels does “integration” affect efficiency?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D47001A8-50EF-41AE-8D92-2C93709043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1" y="6356353"/>
            <a:ext cx="2057400" cy="365125"/>
          </a:xfrm>
        </p:spPr>
        <p:txBody>
          <a:bodyPr/>
          <a:lstStyle/>
          <a:p>
            <a:fld id="{D6856FC3-1CC6-4BD5-9C18-F6F9E072BA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100000" l="0" r="100000">
                        <a14:foregroundMark x1="29219" y1="28281" x2="29219" y2="28281"/>
                        <a14:foregroundMark x1="27344" y1="30312" x2="27344" y2="30312"/>
                        <a14:foregroundMark x1="25000" y1="32969" x2="25000" y2="32969"/>
                        <a14:foregroundMark x1="24063" y1="34375" x2="24063" y2="34375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762000"/>
            <a:ext cx="7924800" cy="6988175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 idx="4294967295"/>
          </p:nvPr>
        </p:nvSpPr>
        <p:spPr>
          <a:xfrm>
            <a:off x="0" y="5397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n-lt"/>
              </a:rPr>
              <a:t>Where Was It Implemented?</a:t>
            </a:r>
          </a:p>
        </p:txBody>
      </p:sp>
      <p:sp>
        <p:nvSpPr>
          <p:cNvPr id="5" name="Cross 4"/>
          <p:cNvSpPr/>
          <p:nvPr/>
        </p:nvSpPr>
        <p:spPr>
          <a:xfrm flipV="1">
            <a:off x="3642434" y="2201567"/>
            <a:ext cx="152400" cy="152401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301" y="5835211"/>
            <a:ext cx="176799" cy="17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996" y="3202238"/>
            <a:ext cx="176799" cy="1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5799" y="5135369"/>
            <a:ext cx="176799" cy="176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9" y="6553200"/>
            <a:ext cx="176799" cy="176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958570"/>
            <a:ext cx="176799" cy="1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782" y="6172200"/>
            <a:ext cx="176799" cy="176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646" y="3682120"/>
            <a:ext cx="176799" cy="176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4601" y="2834650"/>
            <a:ext cx="176799" cy="176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040" y="3253767"/>
            <a:ext cx="176799" cy="176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974" y="3585853"/>
            <a:ext cx="176799" cy="1767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035" y="2667214"/>
            <a:ext cx="176799" cy="176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551" y="4609554"/>
            <a:ext cx="176799" cy="176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882" y="6117104"/>
            <a:ext cx="176799" cy="1767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257" y="5309601"/>
            <a:ext cx="176799" cy="1767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755169" y="3379037"/>
            <a:ext cx="334716" cy="18563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84902" y="2997171"/>
            <a:ext cx="5405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Sanyati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06124" y="3585853"/>
            <a:ext cx="72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/>
              <a:t>Mhondoro</a:t>
            </a:r>
            <a:r>
              <a:rPr lang="en-US" sz="900" b="1" dirty="0"/>
              <a:t> </a:t>
            </a:r>
          </a:p>
          <a:p>
            <a:pPr algn="ctr"/>
            <a:r>
              <a:rPr lang="en-US" sz="900" b="1" dirty="0" err="1"/>
              <a:t>Ngezi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7768" y="1238827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 Provinces</a:t>
            </a: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15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89 Facilities (PHC &amp; Hospitals)</a:t>
            </a:r>
          </a:p>
        </p:txBody>
      </p:sp>
      <p:sp>
        <p:nvSpPr>
          <p:cNvPr id="30" name="Oval 29"/>
          <p:cNvSpPr/>
          <p:nvPr/>
        </p:nvSpPr>
        <p:spPr>
          <a:xfrm>
            <a:off x="3352800" y="1900547"/>
            <a:ext cx="1981200" cy="1680853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 West</a:t>
            </a:r>
          </a:p>
        </p:txBody>
      </p:sp>
      <p:sp>
        <p:nvSpPr>
          <p:cNvPr id="31" name="Oval 30"/>
          <p:cNvSpPr/>
          <p:nvPr/>
        </p:nvSpPr>
        <p:spPr>
          <a:xfrm>
            <a:off x="5675773" y="2441339"/>
            <a:ext cx="2216559" cy="1631714"/>
          </a:xfrm>
          <a:prstGeom prst="ellipse">
            <a:avLst/>
          </a:prstGeom>
          <a:solidFill>
            <a:schemeClr val="accent2">
              <a:lumMod val="75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Mash East</a:t>
            </a:r>
          </a:p>
        </p:txBody>
      </p:sp>
      <p:sp>
        <p:nvSpPr>
          <p:cNvPr id="32" name="Oval 31"/>
          <p:cNvSpPr/>
          <p:nvPr/>
        </p:nvSpPr>
        <p:spPr>
          <a:xfrm rot="2288163">
            <a:off x="2829311" y="5143238"/>
            <a:ext cx="2937084" cy="1294108"/>
          </a:xfrm>
          <a:prstGeom prst="ellipse">
            <a:avLst/>
          </a:prstGeom>
          <a:solidFill>
            <a:srgbClr val="FFC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 South</a:t>
            </a:r>
          </a:p>
        </p:txBody>
      </p:sp>
      <p:sp>
        <p:nvSpPr>
          <p:cNvPr id="33" name="Oval 32"/>
          <p:cNvSpPr/>
          <p:nvPr/>
        </p:nvSpPr>
        <p:spPr>
          <a:xfrm>
            <a:off x="5436064" y="4290261"/>
            <a:ext cx="1751139" cy="2353744"/>
          </a:xfrm>
          <a:prstGeom prst="ellipse">
            <a:avLst/>
          </a:prstGeom>
          <a:solidFill>
            <a:srgbClr val="00B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Masvingo</a:t>
            </a:r>
          </a:p>
        </p:txBody>
      </p:sp>
    </p:spTree>
    <p:extLst>
      <p:ext uri="{BB962C8B-B14F-4D97-AF65-F5344CB8AC3E}">
        <p14:creationId xmlns:p14="http://schemas.microsoft.com/office/powerpoint/2010/main" val="34267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1210</Words>
  <Application>Microsoft Office PowerPoint</Application>
  <PresentationFormat>On-screen Show (4:3)</PresentationFormat>
  <Paragraphs>142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Mangal</vt:lpstr>
      <vt:lpstr>Symbol</vt:lpstr>
      <vt:lpstr>Times New Roman</vt:lpstr>
      <vt:lpstr>Wingdings</vt:lpstr>
      <vt:lpstr>Office Theme</vt:lpstr>
      <vt:lpstr>A renewed "Call to Action" on SRHR-HIV linkages: Advancing towards universal health coverage </vt:lpstr>
      <vt:lpstr>PowerPoint Presentation</vt:lpstr>
      <vt:lpstr>PowerPoint Presentation</vt:lpstr>
      <vt:lpstr> Zimbabwe’s HIV and SRH Linkages Programme Objectives</vt:lpstr>
      <vt:lpstr>Support for Zimbabwe’s Programme on SRH and HIV Linkages and Integration</vt:lpstr>
      <vt:lpstr>Promoting and Inhibiting Factors to Integration relevant to evaluation design</vt:lpstr>
      <vt:lpstr>PowerPoint Presentation</vt:lpstr>
      <vt:lpstr>Research questions</vt:lpstr>
      <vt:lpstr>Where Was It Implemented?</vt:lpstr>
      <vt:lpstr>Intervention Implemented to promote integration</vt:lpstr>
      <vt:lpstr>Intervention Implementation Results: change in integration score (from supervision visits) over rounds of supervision </vt:lpstr>
      <vt:lpstr>Intervention Implementation Results: change in integration score (from supervision visits) over rounds of supervision </vt:lpstr>
      <vt:lpstr>Results: Did integration increase over time and between intervention and control sites?</vt:lpstr>
      <vt:lpstr>Results: Did integration increase over time and between intervention and control sites?</vt:lpstr>
      <vt:lpstr>Other findings: Patient Experience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Marelize Gorgens</dc:creator>
  <cp:lastModifiedBy>Nicole Fraser</cp:lastModifiedBy>
  <cp:revision>19</cp:revision>
  <dcterms:created xsi:type="dcterms:W3CDTF">2018-07-22T12:05:20Z</dcterms:created>
  <dcterms:modified xsi:type="dcterms:W3CDTF">2018-07-23T04:17:11Z</dcterms:modified>
</cp:coreProperties>
</file>